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337" r:id="rId6"/>
    <p:sldId id="257" r:id="rId7"/>
    <p:sldId id="296" r:id="rId8"/>
    <p:sldId id="336" r:id="rId9"/>
    <p:sldId id="334" r:id="rId10"/>
    <p:sldId id="314" r:id="rId11"/>
    <p:sldId id="305" r:id="rId12"/>
    <p:sldId id="322" r:id="rId13"/>
    <p:sldId id="312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5" r:id="rId23"/>
    <p:sldId id="282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APc8UT/6CTHYykwdkirgw==" hashData="pVaniX+NCXSaUba4Y7QyQCbT/UE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Arko-Dadzie" initials="G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68" d="100"/>
          <a:sy n="68" d="100"/>
        </p:scale>
        <p:origin x="-163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pic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3.5.1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consider</a:t>
            </a:r>
            <a:r>
              <a:rPr lang="en-US" baseline="0" dirty="0"/>
              <a:t> animation to show definitions after each click.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3.5.2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this be green (subheading)?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this be green (subheading)?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this be green (subheading)?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this be green (subheading)?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this be green (subheading)?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this be green (subheading)?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Yr8MFTX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600200" y="3515104"/>
              <a:ext cx="6613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Environment and Natural Resources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3.5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</a:t>
            </a: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Individual 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Post-conflict situations with fragile environments and </a:t>
            </a:r>
            <a:r>
              <a:rPr lang="en-US" sz="2400" dirty="0" smtClean="0">
                <a:latin typeface="Century Gothic"/>
                <a:cs typeface="Century Gothic"/>
              </a:rPr>
              <a:t>scarce </a:t>
            </a:r>
            <a:r>
              <a:rPr lang="en-US" sz="2400" dirty="0">
                <a:latin typeface="Century Gothic"/>
                <a:cs typeface="Century Gothic"/>
              </a:rPr>
              <a:t>natural </a:t>
            </a:r>
            <a:r>
              <a:rPr lang="en-US" sz="2400" dirty="0" smtClean="0">
                <a:latin typeface="Century Gothic"/>
                <a:cs typeface="Century Gothic"/>
              </a:rPr>
              <a:t>resources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 water, land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Common </a:t>
            </a:r>
            <a:r>
              <a:rPr lang="en-US" sz="2400" dirty="0" smtClean="0">
                <a:latin typeface="Century Gothic"/>
                <a:cs typeface="Century Gothic"/>
              </a:rPr>
              <a:t>problems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deforestation, competition for fertile </a:t>
            </a:r>
            <a:r>
              <a:rPr lang="en-US" sz="2400" dirty="0" smtClean="0">
                <a:latin typeface="Century Gothic"/>
                <a:cs typeface="Century Gothic"/>
              </a:rPr>
              <a:t>land, </a:t>
            </a:r>
            <a:r>
              <a:rPr lang="en-US" sz="2400" dirty="0">
                <a:latin typeface="Century Gothic"/>
                <a:cs typeface="Century Gothic"/>
              </a:rPr>
              <a:t>poor access to clean water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Africa, Middle East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low </a:t>
            </a:r>
            <a:r>
              <a:rPr lang="en-US" sz="2400" dirty="0">
                <a:latin typeface="Century Gothic"/>
                <a:cs typeface="Century Gothic"/>
              </a:rPr>
              <a:t>water availability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Serious </a:t>
            </a:r>
            <a:r>
              <a:rPr lang="en-US" sz="2400" dirty="0" smtClean="0">
                <a:latin typeface="Century Gothic"/>
                <a:cs typeface="Century Gothic"/>
              </a:rPr>
              <a:t>environmental, </a:t>
            </a:r>
            <a:r>
              <a:rPr lang="en-US" sz="2400" dirty="0">
                <a:latin typeface="Century Gothic"/>
                <a:cs typeface="Century Gothic"/>
              </a:rPr>
              <a:t>cultural </a:t>
            </a:r>
            <a:r>
              <a:rPr lang="en-US" sz="2400" dirty="0" smtClean="0">
                <a:latin typeface="Century Gothic"/>
                <a:cs typeface="Century Gothic"/>
              </a:rPr>
              <a:t>impacts may be a direct result of armed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Diminished local capacity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8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974091"/>
            <a:ext cx="2057401" cy="14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Fragile Environments, Scarce Resources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5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Conflicts fuelled by revenues from natural </a:t>
            </a:r>
            <a:r>
              <a:rPr lang="en-US" sz="2400" dirty="0" smtClean="0">
                <a:latin typeface="Century Gothic"/>
                <a:cs typeface="Century Gothic"/>
              </a:rPr>
              <a:t>resources, control </a:t>
            </a:r>
            <a:r>
              <a:rPr lang="en-US" sz="2400" dirty="0">
                <a:latin typeface="Century Gothic"/>
                <a:cs typeface="Century Gothic"/>
              </a:rPr>
              <a:t>of scarce resources</a:t>
            </a:r>
          </a:p>
          <a:p>
            <a:pPr marL="342900" lvl="1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Marginalization and environmental </a:t>
            </a:r>
            <a:r>
              <a:rPr lang="en-US" sz="2400" dirty="0" smtClean="0">
                <a:latin typeface="Century Gothic"/>
                <a:cs typeface="Century Gothic"/>
              </a:rPr>
              <a:t>damage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More systematic mandates on </a:t>
            </a:r>
            <a:r>
              <a:rPr lang="en-US" sz="2400" dirty="0" smtClean="0">
                <a:latin typeface="Century Gothic"/>
                <a:cs typeface="Century Gothic"/>
              </a:rPr>
              <a:t>UNPKO </a:t>
            </a:r>
            <a:r>
              <a:rPr lang="en-US" sz="2400" dirty="0">
                <a:latin typeface="Century Gothic"/>
                <a:cs typeface="Century Gothic"/>
              </a:rPr>
              <a:t>role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From 1948 to 2016, </a:t>
            </a:r>
            <a:r>
              <a:rPr lang="en-US" sz="2400" dirty="0">
                <a:latin typeface="Century Gothic"/>
                <a:cs typeface="Century Gothic"/>
              </a:rPr>
              <a:t>19 </a:t>
            </a:r>
            <a:r>
              <a:rPr lang="en-US" sz="2400" dirty="0" smtClean="0">
                <a:latin typeface="Century Gothic"/>
                <a:cs typeface="Century Gothic"/>
              </a:rPr>
              <a:t>UNPKOs mandated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Environmental cooperation for </a:t>
            </a:r>
            <a:r>
              <a:rPr lang="en-US" sz="2400" dirty="0" smtClean="0">
                <a:latin typeface="Century Gothic"/>
                <a:cs typeface="Century Gothic"/>
              </a:rPr>
              <a:t>peacebuilding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99" y="4495800"/>
            <a:ext cx="2768501" cy="184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Helps Keep the Peace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4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Action, inaction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affect public </a:t>
            </a:r>
            <a:r>
              <a:rPr lang="en-US" sz="2400" dirty="0">
                <a:latin typeface="Century Gothic"/>
                <a:cs typeface="Century Gothic"/>
              </a:rPr>
              <a:t>perception and acceptance of mission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 reputation </a:t>
            </a:r>
            <a:r>
              <a:rPr lang="en-US" sz="2400" dirty="0">
                <a:latin typeface="Century Gothic"/>
                <a:cs typeface="Century Gothic"/>
              </a:rPr>
              <a:t>as a partner for </a:t>
            </a:r>
            <a:r>
              <a:rPr lang="en-US" sz="2400" dirty="0" smtClean="0">
                <a:latin typeface="Century Gothic"/>
                <a:cs typeface="Century Gothic"/>
              </a:rPr>
              <a:t>peace leads </a:t>
            </a:r>
            <a:r>
              <a:rPr lang="en-US" sz="2400" dirty="0">
                <a:latin typeface="Century Gothic"/>
                <a:cs typeface="Century Gothic"/>
              </a:rPr>
              <a:t>to better </a:t>
            </a:r>
            <a:r>
              <a:rPr lang="en-US" sz="2400" dirty="0" smtClean="0">
                <a:latin typeface="Century Gothic"/>
                <a:cs typeface="Century Gothic"/>
              </a:rPr>
              <a:t>relations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2633" y="4267200"/>
            <a:ext cx="6698735" cy="1882924"/>
            <a:chOff x="1066800" y="4495800"/>
            <a:chExt cx="6698735" cy="1882924"/>
          </a:xfrm>
        </p:grpSpPr>
        <p:pic>
          <p:nvPicPr>
            <p:cNvPr id="9" name="Picture 1" descr="pk workin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66800" y="4495800"/>
              <a:ext cx="3048000" cy="1882924"/>
            </a:xfrm>
            <a:prstGeom prst="rect">
              <a:avLst/>
            </a:prstGeom>
          </p:spPr>
        </p:pic>
        <p:pic>
          <p:nvPicPr>
            <p:cNvPr id="10" name="Picture 12" descr="Bricks UNAMI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3041135" cy="188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Upholds UN Reputation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20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</a:t>
            </a:r>
            <a:r>
              <a:rPr lang="en-US" sz="2400" dirty="0" smtClean="0">
                <a:latin typeface="Century Gothic"/>
                <a:cs typeface="Century Gothic"/>
              </a:rPr>
              <a:t>enefits </a:t>
            </a:r>
            <a:r>
              <a:rPr lang="en-US" sz="2400" dirty="0">
                <a:latin typeface="Century Gothic"/>
                <a:cs typeface="Century Gothic"/>
              </a:rPr>
              <a:t>of reducing the environmental </a:t>
            </a:r>
            <a:r>
              <a:rPr lang="en-US" sz="2400" dirty="0" smtClean="0">
                <a:latin typeface="Century Gothic"/>
                <a:cs typeface="Century Gothic"/>
              </a:rPr>
              <a:t>impact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financial savings, </a:t>
            </a:r>
            <a:r>
              <a:rPr lang="en-US" sz="2400" dirty="0" smtClean="0">
                <a:latin typeface="Century Gothic"/>
                <a:cs typeface="Century Gothic"/>
              </a:rPr>
              <a:t>health, safety </a:t>
            </a:r>
            <a:r>
              <a:rPr lang="en-US" sz="2400" dirty="0">
                <a:latin typeface="Century Gothic"/>
                <a:cs typeface="Century Gothic"/>
              </a:rPr>
              <a:t>and security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Raises </a:t>
            </a:r>
            <a:r>
              <a:rPr lang="en-US" sz="2400" dirty="0">
                <a:latin typeface="Century Gothic"/>
                <a:cs typeface="Century Gothic"/>
              </a:rPr>
              <a:t>operational excellence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494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85844"/>
            <a:ext cx="1700212" cy="21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GtB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02238"/>
            <a:ext cx="31480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More Effective, Efficient Missions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93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Walk the talk, lead by example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 peacekeeping – part of </a:t>
            </a: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“greening the blue”</a:t>
            </a:r>
            <a:endParaRPr lang="en-US" sz="24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459665" y="3505200"/>
            <a:ext cx="4224670" cy="2881423"/>
            <a:chOff x="1600200" y="1812492"/>
            <a:chExt cx="5639018" cy="3833128"/>
          </a:xfrm>
        </p:grpSpPr>
        <p:pic>
          <p:nvPicPr>
            <p:cNvPr id="16" name="Picture 44" descr="MPj0430846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812492"/>
              <a:ext cx="5639018" cy="383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gtb-reverse-full-transpar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429000"/>
              <a:ext cx="341706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Part of Your Work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6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4. Directives &amp;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Policies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04341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Security Council </a:t>
            </a:r>
            <a:r>
              <a:rPr lang="en-US" sz="2400" dirty="0">
                <a:latin typeface="Century Gothic"/>
                <a:cs typeface="Century Gothic"/>
              </a:rPr>
              <a:t>Presidential Statement (2007)</a:t>
            </a:r>
            <a:endParaRPr lang="en-US" sz="24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Chief Executives Board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Decision 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(2007)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Global Field Support Strategy (2010)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Secretary-General Call for UN 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Climate Neutrality by 2020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Sustainable Development Goals (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SDGs)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Environmental </a:t>
            </a:r>
            <a:r>
              <a:rPr lang="en-US" sz="2400" dirty="0">
                <a:latin typeface="Century Gothic"/>
                <a:cs typeface="Century Gothic"/>
              </a:rPr>
              <a:t>Policy for UN Field </a:t>
            </a:r>
            <a:r>
              <a:rPr lang="en-US" sz="2400" dirty="0" smtClean="0">
                <a:latin typeface="Century Gothic"/>
                <a:cs typeface="Century Gothic"/>
              </a:rPr>
              <a:t>Missions (2009</a:t>
            </a:r>
            <a:r>
              <a:rPr lang="en-US" sz="2400" dirty="0">
                <a:latin typeface="Century Gothic"/>
                <a:cs typeface="Century Gothic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DPKO-DFS </a:t>
            </a:r>
            <a:r>
              <a:rPr lang="en-US" sz="2400" dirty="0">
                <a:latin typeface="Century Gothic"/>
                <a:cs typeface="Century Gothic"/>
              </a:rPr>
              <a:t>Waste Management for UN Field Missions (2015</a:t>
            </a:r>
            <a:r>
              <a:rPr lang="en-US" sz="2400" dirty="0" smtClean="0"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5257800"/>
            <a:ext cx="6705600" cy="1204019"/>
            <a:chOff x="1219200" y="5257800"/>
            <a:chExt cx="6705600" cy="1204019"/>
          </a:xfrm>
        </p:grpSpPr>
        <p:pic>
          <p:nvPicPr>
            <p:cNvPr id="12" name="Picture 2" descr="F:\CPTM END\CPTM Slides Content\Security Counci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257800"/>
              <a:ext cx="1860061" cy="1204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257800"/>
              <a:ext cx="996735" cy="1203306"/>
            </a:xfrm>
            <a:prstGeom prst="rect">
              <a:avLst/>
            </a:prstGeom>
            <a:noFill/>
            <a:ln w="9525">
              <a:solidFill>
                <a:schemeClr val="tx1">
                  <a:alpha val="81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 descr="http://static.un.org/News/dh/photos/large/2015/September/09-09-E-SDG-Post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739" y="5257800"/>
              <a:ext cx="1860061" cy="1199074"/>
            </a:xfrm>
            <a:prstGeom prst="rect">
              <a:avLst/>
            </a:prstGeom>
            <a:noFill/>
            <a:ln>
              <a:solidFill>
                <a:schemeClr val="tx1">
                  <a:alpha val="93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257800"/>
              <a:ext cx="1807930" cy="120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5. Roles &amp;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Responsibilities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Each </a:t>
            </a:r>
            <a:r>
              <a:rPr lang="en-US" sz="2400" dirty="0" smtClean="0">
                <a:latin typeface="Century Gothic"/>
                <a:cs typeface="Century Gothic"/>
              </a:rPr>
              <a:t>field mission should establish environmental </a:t>
            </a:r>
            <a:r>
              <a:rPr lang="en-US" sz="2400" dirty="0">
                <a:latin typeface="Century Gothic"/>
                <a:cs typeface="Century Gothic"/>
              </a:rPr>
              <a:t>policy, </a:t>
            </a:r>
            <a:r>
              <a:rPr lang="en-US" sz="2400" dirty="0" smtClean="0">
                <a:latin typeface="Century Gothic"/>
                <a:cs typeface="Century Gothic"/>
              </a:rPr>
              <a:t>objectives, control measures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Specific responsibilities lie with mission leadership and key mission personnel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You are also responsible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you must reflect in your conduct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7" descr="pk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25244"/>
            <a:ext cx="1905000" cy="192851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6. What 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963">
              <a:spcAft>
                <a:spcPts val="600"/>
              </a:spcAft>
            </a:pPr>
            <a:r>
              <a:rPr lang="en-US" sz="3200" b="1" dirty="0" smtClean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400" dirty="0" smtClean="0">
                <a:latin typeface="Century Gothic"/>
                <a:cs typeface="Century Gothic"/>
              </a:rPr>
              <a:t>educe</a:t>
            </a:r>
            <a:endParaRPr lang="en-US" sz="2400" dirty="0">
              <a:latin typeface="Century Gothic"/>
              <a:cs typeface="Century Gothic"/>
            </a:endParaRPr>
          </a:p>
          <a:p>
            <a:pPr marL="334963"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400" dirty="0">
                <a:latin typeface="Century Gothic"/>
                <a:cs typeface="Century Gothic"/>
              </a:rPr>
              <a:t>euse</a:t>
            </a:r>
          </a:p>
          <a:p>
            <a:pPr marL="334963"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400" dirty="0">
                <a:latin typeface="Century Gothic"/>
                <a:cs typeface="Century Gothic"/>
              </a:rPr>
              <a:t>ecycle</a:t>
            </a:r>
          </a:p>
          <a:p>
            <a:pPr marL="334963"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400" dirty="0">
                <a:latin typeface="Century Gothic"/>
                <a:cs typeface="Century Gothic"/>
              </a:rPr>
              <a:t>ecover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2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Conserve water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Reduce </a:t>
            </a:r>
            <a:r>
              <a:rPr lang="en-US" sz="2400" dirty="0">
                <a:latin typeface="Century Gothic"/>
                <a:cs typeface="Century Gothic"/>
              </a:rPr>
              <a:t>waste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“Turn it off” for conserving fuel and energy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Conserve energy – “turn it off” and set cooling and heating temperatures at practical levels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“Reduce” or “Conserve”</a:t>
            </a:r>
          </a:p>
        </p:txBody>
      </p:sp>
      <p:pic>
        <p:nvPicPr>
          <p:cNvPr id="9" name="Picture 24" descr="http://ecx.images-amazon.com/images/I/51MYfNPavcL._SX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378007"/>
            <a:ext cx="2609850" cy="18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0400" y="228600"/>
            <a:ext cx="1828800" cy="2231380"/>
          </a:xfrm>
          <a:prstGeom prst="rect">
            <a:avLst/>
          </a:prstGeom>
          <a:ln w="19050" cmpd="sng">
            <a:solidFill>
              <a:srgbClr val="8D9C36"/>
            </a:solidFill>
          </a:ln>
        </p:spPr>
        <p:txBody>
          <a:bodyPr wrap="square">
            <a:spAutoFit/>
          </a:bodyPr>
          <a:lstStyle/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800" dirty="0">
                <a:latin typeface="Century Gothic"/>
                <a:cs typeface="Century Gothic"/>
              </a:rPr>
              <a:t>educe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euse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ecycle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ecover</a:t>
            </a:r>
          </a:p>
        </p:txBody>
      </p:sp>
    </p:spTree>
    <p:extLst>
      <p:ext uri="{BB962C8B-B14F-4D97-AF65-F5344CB8AC3E}">
        <p14:creationId xmlns:p14="http://schemas.microsoft.com/office/powerpoint/2010/main" val="33784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Reuse </a:t>
            </a:r>
            <a:r>
              <a:rPr lang="en-US" sz="2400" dirty="0">
                <a:latin typeface="Century Gothic"/>
                <a:cs typeface="Century Gothic"/>
              </a:rPr>
              <a:t>paper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Use reusable bags, </a:t>
            </a:r>
            <a:r>
              <a:rPr lang="en-US" sz="2400" dirty="0" smtClean="0">
                <a:latin typeface="Century Gothic"/>
                <a:cs typeface="Century Gothic"/>
              </a:rPr>
              <a:t>batteries</a:t>
            </a:r>
            <a:r>
              <a:rPr lang="en-US" sz="2400" dirty="0">
                <a:latin typeface="Century Gothic"/>
                <a:cs typeface="Century Gothic"/>
              </a:rPr>
              <a:t>, etc.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Reuse water bottles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Many items called “waste” can be a </a:t>
            </a:r>
            <a:r>
              <a:rPr lang="en-US" sz="2400" b="1" u="sng" dirty="0">
                <a:latin typeface="Century Gothic"/>
                <a:cs typeface="Century Gothic"/>
              </a:rPr>
              <a:t>resource</a:t>
            </a:r>
            <a:r>
              <a:rPr lang="en-US" sz="2400" dirty="0">
                <a:latin typeface="Century Gothic"/>
                <a:cs typeface="Century Gothic"/>
              </a:rPr>
              <a:t> – such as tires for soil retention walls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“Reuse”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-99"/>
          <a:stretch/>
        </p:blipFill>
        <p:spPr bwMode="auto">
          <a:xfrm>
            <a:off x="3054983" y="4343400"/>
            <a:ext cx="3034035" cy="20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0400" y="228600"/>
            <a:ext cx="1828800" cy="2231380"/>
          </a:xfrm>
          <a:prstGeom prst="rect">
            <a:avLst/>
          </a:prstGeom>
          <a:ln w="19050" cmpd="sng">
            <a:solidFill>
              <a:srgbClr val="8D9C36"/>
            </a:solidFill>
          </a:ln>
        </p:spPr>
        <p:txBody>
          <a:bodyPr wrap="square">
            <a:spAutoFit/>
          </a:bodyPr>
          <a:lstStyle/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educe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800" dirty="0">
                <a:latin typeface="Century Gothic"/>
                <a:cs typeface="Century Gothic"/>
              </a:rPr>
              <a:t>euse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ecycle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ecover</a:t>
            </a:r>
          </a:p>
        </p:txBody>
      </p:sp>
    </p:spTree>
    <p:extLst>
      <p:ext uri="{BB962C8B-B14F-4D97-AF65-F5344CB8AC3E}">
        <p14:creationId xmlns:p14="http://schemas.microsoft.com/office/powerpoint/2010/main" val="4659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Environment has impact on us, we have impact on environment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Health and well-being, cost savings for the 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Recycle </a:t>
            </a:r>
            <a:r>
              <a:rPr lang="en-US" sz="2400" dirty="0">
                <a:latin typeface="Century Gothic"/>
                <a:cs typeface="Century Gothic"/>
              </a:rPr>
              <a:t>– recycling bins in mission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Segregate waste – e.g. </a:t>
            </a:r>
            <a:r>
              <a:rPr lang="en-US" sz="2400" dirty="0" smtClean="0">
                <a:latin typeface="Century Gothic"/>
                <a:cs typeface="Century Gothic"/>
              </a:rPr>
              <a:t>hazard </a:t>
            </a:r>
            <a:r>
              <a:rPr lang="en-US" sz="2400" dirty="0">
                <a:latin typeface="Century Gothic"/>
                <a:cs typeface="Century Gothic"/>
              </a:rPr>
              <a:t>waste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Reduce waste generation as first measure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Make use of </a:t>
            </a:r>
            <a:r>
              <a:rPr lang="en-US" sz="2400" b="1" dirty="0" smtClean="0">
                <a:latin typeface="Century Gothic"/>
                <a:cs typeface="Century Gothic"/>
              </a:rPr>
              <a:t>Waste Water Treatment Plants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to implement water recycling and use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Compost systems – cooking and food scraps for fertilizer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“Recycle”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228600"/>
            <a:ext cx="1828800" cy="2231380"/>
          </a:xfrm>
          <a:prstGeom prst="rect">
            <a:avLst/>
          </a:prstGeom>
          <a:ln w="19050" cmpd="sng">
            <a:solidFill>
              <a:srgbClr val="8D9C36"/>
            </a:solidFill>
          </a:ln>
        </p:spPr>
        <p:txBody>
          <a:bodyPr wrap="square">
            <a:spAutoFit/>
          </a:bodyPr>
          <a:lstStyle/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educe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euse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800" dirty="0">
                <a:latin typeface="Century Gothic"/>
                <a:cs typeface="Century Gothic"/>
              </a:rPr>
              <a:t>ecycle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ecover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3420500" cy="139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Recover </a:t>
            </a:r>
            <a:r>
              <a:rPr lang="en-US" sz="2400" dirty="0">
                <a:latin typeface="Century Gothic"/>
                <a:cs typeface="Century Gothic"/>
              </a:rPr>
              <a:t>materials or energy from </a:t>
            </a:r>
          </a:p>
          <a:p>
            <a:pPr marL="334963"/>
            <a:r>
              <a:rPr lang="en-US" sz="2400" dirty="0">
                <a:latin typeface="Century Gothic"/>
                <a:cs typeface="Century Gothic"/>
              </a:rPr>
              <a:t>waste which cannot be reduced,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34963"/>
            <a:r>
              <a:rPr lang="en-US" sz="2400" dirty="0" smtClean="0">
                <a:latin typeface="Century Gothic"/>
                <a:cs typeface="Century Gothic"/>
              </a:rPr>
              <a:t>reused </a:t>
            </a:r>
            <a:r>
              <a:rPr lang="en-US" sz="2400" dirty="0">
                <a:latin typeface="Century Gothic"/>
                <a:cs typeface="Century Gothic"/>
              </a:rPr>
              <a:t>or recycled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“Recover”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228600"/>
            <a:ext cx="1828800" cy="2227277"/>
          </a:xfrm>
          <a:prstGeom prst="rect">
            <a:avLst/>
          </a:prstGeom>
          <a:ln w="19050" cmpd="sng">
            <a:solidFill>
              <a:srgbClr val="8D9C36"/>
            </a:solidFill>
          </a:ln>
        </p:spPr>
        <p:txBody>
          <a:bodyPr wrap="square">
            <a:spAutoFit/>
          </a:bodyPr>
          <a:lstStyle/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educe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euse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dirty="0">
                <a:latin typeface="Century Gothic"/>
                <a:cs typeface="Century Gothic"/>
              </a:rPr>
              <a:t>ecycle</a:t>
            </a:r>
          </a:p>
          <a:p>
            <a:pPr marL="176213"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8D9C36"/>
                </a:solidFill>
                <a:latin typeface="Century Gothic"/>
                <a:cs typeface="Century Gothic"/>
              </a:rPr>
              <a:t>R</a:t>
            </a:r>
            <a:r>
              <a:rPr lang="en-US" sz="2800" dirty="0">
                <a:latin typeface="Century Gothic"/>
                <a:cs typeface="Century Gothic"/>
              </a:rPr>
              <a:t>ecover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429000"/>
            <a:ext cx="3321050" cy="282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Consider </a:t>
            </a:r>
            <a:r>
              <a:rPr lang="en-GB" sz="2400" smtClean="0">
                <a:latin typeface="Century Gothic" charset="0"/>
                <a:ea typeface="Century Gothic" charset="0"/>
                <a:cs typeface="Century Gothic" charset="0"/>
              </a:rPr>
              <a:t>the images</a:t>
            </a:r>
            <a:endParaRPr lang="en-GB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What are the harmful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practices and negative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impacts?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What are the good practices?  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What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changes or solutions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would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suggest?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10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Group work: </a:t>
            </a:r>
            <a:r>
              <a:rPr lang="en-US" sz="2400" dirty="0">
                <a:latin typeface="Century Gothic" panose="020B0502020202020204" pitchFamily="34" charset="0"/>
              </a:rPr>
              <a:t>5-7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3.5.3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Practices, Actions, Responsibilities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9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“Do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no harm”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show respect for environment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rotect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environment and natural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resources </a:t>
            </a:r>
            <a:r>
              <a:rPr lang="mr-IN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fragile and scarce, keeps peace, upholds UN reputation, mission effectiveness, your job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Take action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– reduce, reuse,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recycle,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recover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Define “environment” and “do no harm” principle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why it is important to consider, manage and protect environment and natural resources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the 4Rs as actions to protect the environment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“Do No Harm” Principle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Importance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of Protecting the Environment &amp; Natural Resources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Directives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&amp;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Policies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Roles &amp;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Responsibilities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List ways water is important in our lives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</a:t>
            </a:r>
            <a:r>
              <a:rPr lang="en-US" sz="2400" dirty="0">
                <a:latin typeface="Century Gothic" panose="020B0502020202020204" pitchFamily="34" charset="0"/>
              </a:rPr>
              <a:t>happens when there is not enough water?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Why is it important to manage the use of natural resources such as water?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Film: 5:20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algn="ctr">
              <a:spcAft>
                <a:spcPts val="600"/>
              </a:spcAft>
            </a:pPr>
            <a:r>
              <a:rPr lang="en-US" sz="2000" u="sng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</a:t>
            </a:r>
            <a:r>
              <a:rPr lang="en-US" sz="2000" u="sng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www.youtube.com/watch?v=3jYr8MFTXrM</a:t>
            </a:r>
            <a:endParaRPr lang="en-US" sz="2000" u="sng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Aft>
                <a:spcPts val="600"/>
              </a:spcAft>
            </a:pPr>
            <a:endParaRPr lang="en-US" sz="2000" u="sng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3.5.1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Film: 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Beyond Scarcity</a:t>
            </a:r>
            <a:endParaRPr lang="en-US" sz="2400" i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2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Environment:</a:t>
            </a:r>
            <a:r>
              <a:rPr lang="en-US" sz="2400" dirty="0">
                <a:latin typeface="Century Gothic"/>
                <a:cs typeface="Century Gothic"/>
              </a:rPr>
              <a:t> our physical surroundings, including climate, geography, geology, natural resources, wildlife, humans and the inter-relations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Natural resources:</a:t>
            </a:r>
            <a:r>
              <a:rPr lang="en-US" sz="2400" dirty="0">
                <a:latin typeface="Century Gothic"/>
                <a:cs typeface="Century Gothic"/>
              </a:rPr>
              <a:t> actual or potential sources of basic sustenance, wealth and well-being, such as water, air, soil, land, timber, minerals, etc. – can be renewable or </a:t>
            </a:r>
            <a:r>
              <a:rPr lang="en-US" sz="2400" dirty="0" smtClean="0">
                <a:latin typeface="Century Gothic"/>
                <a:cs typeface="Century Gothic"/>
              </a:rPr>
              <a:t>non-renewable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Cultural resources: </a:t>
            </a:r>
            <a:r>
              <a:rPr lang="en-US" sz="2400" dirty="0" smtClean="0">
                <a:latin typeface="Century Gothic"/>
                <a:cs typeface="Century Gothic"/>
              </a:rPr>
              <a:t>cultural heritage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can be tangible or intangible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2. “Do No Harm” Principle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5092"/>
          <a:stretch>
            <a:fillRect/>
          </a:stretch>
        </p:blipFill>
        <p:spPr bwMode="auto">
          <a:xfrm>
            <a:off x="1245659" y="1371600"/>
            <a:ext cx="6652683" cy="46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Consider: water</a:t>
            </a:r>
            <a:r>
              <a:rPr lang="en-US" sz="2400" dirty="0" smtClean="0">
                <a:latin typeface="Century Gothic"/>
                <a:cs typeface="Century Gothic"/>
              </a:rPr>
              <a:t>, energy, solid </a:t>
            </a:r>
            <a:r>
              <a:rPr lang="en-US" sz="2400" dirty="0">
                <a:latin typeface="Century Gothic"/>
                <a:cs typeface="Century Gothic"/>
              </a:rPr>
              <a:t>and hazardous </a:t>
            </a:r>
            <a:r>
              <a:rPr lang="en-US" sz="2400" dirty="0" smtClean="0">
                <a:latin typeface="Century Gothic"/>
                <a:cs typeface="Century Gothic"/>
              </a:rPr>
              <a:t>waste, wastewater, wildlife, historical </a:t>
            </a:r>
            <a:r>
              <a:rPr lang="en-US" sz="2400" dirty="0">
                <a:latin typeface="Century Gothic"/>
                <a:cs typeface="Century Gothic"/>
              </a:rPr>
              <a:t>and cultural </a:t>
            </a:r>
            <a:r>
              <a:rPr lang="en-US" sz="2400" dirty="0" smtClean="0">
                <a:latin typeface="Century Gothic"/>
                <a:cs typeface="Century Gothic"/>
              </a:rPr>
              <a:t>resources</a:t>
            </a:r>
            <a:endParaRPr lang="en-GB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kern="1800" dirty="0" smtClean="0">
                <a:latin typeface="Century Gothic" charset="0"/>
                <a:ea typeface="Century Gothic" charset="0"/>
                <a:cs typeface="Century Gothic" charset="0"/>
              </a:rPr>
              <a:t>Discuss the </a:t>
            </a:r>
            <a:r>
              <a:rPr lang="en-US" sz="2400" kern="1800" dirty="0">
                <a:latin typeface="Century Gothic" charset="0"/>
                <a:ea typeface="Century Gothic" charset="0"/>
                <a:cs typeface="Century Gothic" charset="0"/>
              </a:rPr>
              <a:t>impact </a:t>
            </a:r>
            <a:r>
              <a:rPr lang="en-US" sz="2400" kern="1800" dirty="0" smtClean="0">
                <a:latin typeface="Century Gothic" charset="0"/>
                <a:ea typeface="Century Gothic" charset="0"/>
                <a:cs typeface="Century Gothic" charset="0"/>
              </a:rPr>
              <a:t>the mission can </a:t>
            </a:r>
            <a:r>
              <a:rPr lang="en-US" sz="2400" kern="1800" dirty="0">
                <a:latin typeface="Century Gothic" charset="0"/>
                <a:ea typeface="Century Gothic" charset="0"/>
                <a:cs typeface="Century Gothic" charset="0"/>
              </a:rPr>
              <a:t>have o</a:t>
            </a:r>
            <a:r>
              <a:rPr lang="en-US" sz="2400" kern="1800" dirty="0" smtClean="0">
                <a:latin typeface="Century Gothic" charset="0"/>
                <a:ea typeface="Century Gothic" charset="0"/>
                <a:cs typeface="Century Gothic" charset="0"/>
              </a:rPr>
              <a:t>n these 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5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3.5.2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Environmental Impacts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70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Importance of Protecting                               the Environment &amp; Natural Resources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Fragile environments, scarce natural resources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Helps </a:t>
            </a:r>
            <a:r>
              <a:rPr lang="en-US" sz="2400" dirty="0">
                <a:latin typeface="Century Gothic"/>
                <a:cs typeface="Century Gothic"/>
              </a:rPr>
              <a:t>keep the peace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Upholds UN reputation 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More effective, efficient missions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Part of your </a:t>
            </a:r>
            <a:r>
              <a:rPr lang="en-US" sz="2400" dirty="0" smtClean="0">
                <a:latin typeface="Century Gothic"/>
                <a:cs typeface="Century Gothic"/>
              </a:rPr>
              <a:t>work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9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8840</TotalTime>
  <Words>1070</Words>
  <Application>Microsoft Office PowerPoint</Application>
  <PresentationFormat>On-screen Show (4:3)</PresentationFormat>
  <Paragraphs>209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168</cp:revision>
  <dcterms:created xsi:type="dcterms:W3CDTF">2015-12-09T18:20:24Z</dcterms:created>
  <dcterms:modified xsi:type="dcterms:W3CDTF">2017-05-08T17:04:38Z</dcterms:modified>
</cp:coreProperties>
</file>